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58" r:id="rId3"/>
    <p:sldId id="260" r:id="rId4"/>
    <p:sldId id="261" r:id="rId5"/>
    <p:sldId id="263" r:id="rId6"/>
    <p:sldId id="264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320" y="-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1CC2-F08E-434A-B456-E69D114E3790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4BF7F-B17D-42E5-B8A0-AF8128CDB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63900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1CC2-F08E-434A-B456-E69D114E3790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4BF7F-B17D-42E5-B8A0-AF8128CDB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99332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1CC2-F08E-434A-B456-E69D114E3790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4BF7F-B17D-42E5-B8A0-AF8128CDB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974331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1CC2-F08E-434A-B456-E69D114E3790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4BF7F-B17D-42E5-B8A0-AF8128CDB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96737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1CC2-F08E-434A-B456-E69D114E3790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4BF7F-B17D-42E5-B8A0-AF8128CDB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40781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1CC2-F08E-434A-B456-E69D114E3790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4BF7F-B17D-42E5-B8A0-AF8128CDB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2001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1CC2-F08E-434A-B456-E69D114E3790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4BF7F-B17D-42E5-B8A0-AF8128CDB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800487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1CC2-F08E-434A-B456-E69D114E3790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4BF7F-B17D-42E5-B8A0-AF8128CDB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58859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1CC2-F08E-434A-B456-E69D114E3790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4BF7F-B17D-42E5-B8A0-AF8128CDB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262316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1CC2-F08E-434A-B456-E69D114E3790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4BF7F-B17D-42E5-B8A0-AF8128CDB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22069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81CC2-F08E-434A-B456-E69D114E3790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A4BF7F-B17D-42E5-B8A0-AF8128CDB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12878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81CC2-F08E-434A-B456-E69D114E3790}" type="datetimeFigureOut">
              <a:rPr lang="ru-RU" smtClean="0"/>
              <a:pPr/>
              <a:t>29.04.2015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A4BF7F-B17D-42E5-B8A0-AF8128CDB46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19445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dic.academic.ru/pictures/enc_medicine/0211768447.jpg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sz="16800" i="1">
                <a:solidFill>
                  <a:srgbClr val="FF3300"/>
                </a:solidFill>
              </a:rPr>
              <a:t/>
            </a:r>
            <a:br>
              <a:rPr lang="ru-RU" sz="16800" i="1">
                <a:solidFill>
                  <a:srgbClr val="FF3300"/>
                </a:solidFill>
              </a:rPr>
            </a:br>
            <a:endParaRPr lang="ru-RU" sz="2400" b="1" i="1">
              <a:solidFill>
                <a:srgbClr val="FF3300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3131840" y="332656"/>
            <a:ext cx="561662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b="1" dirty="0">
                <a:solidFill>
                  <a:schemeClr val="tx2"/>
                </a:solidFill>
              </a:rPr>
              <a:t>О первой доврачебной медицинской  </a:t>
            </a:r>
            <a:r>
              <a:rPr lang="ru-RU" sz="5400" b="1" dirty="0" smtClean="0">
                <a:solidFill>
                  <a:schemeClr val="tx2"/>
                </a:solidFill>
              </a:rPr>
              <a:t>помощи</a:t>
            </a:r>
          </a:p>
          <a:p>
            <a:pPr algn="ctr"/>
            <a:r>
              <a:rPr lang="ru-RU" sz="1200" b="1" dirty="0" smtClean="0">
                <a:solidFill>
                  <a:schemeClr val="tx2"/>
                </a:solidFill>
              </a:rPr>
              <a:t>МАОУ </a:t>
            </a:r>
            <a:r>
              <a:rPr lang="ru-RU" sz="1200" b="1" dirty="0" err="1" smtClean="0">
                <a:solidFill>
                  <a:schemeClr val="tx2"/>
                </a:solidFill>
              </a:rPr>
              <a:t>Сорокинская</a:t>
            </a:r>
            <a:r>
              <a:rPr lang="ru-RU" sz="1200" b="1" dirty="0" smtClean="0">
                <a:solidFill>
                  <a:schemeClr val="tx2"/>
                </a:solidFill>
              </a:rPr>
              <a:t> СОШ № 3 </a:t>
            </a:r>
          </a:p>
          <a:p>
            <a:pPr algn="ctr"/>
            <a:r>
              <a:rPr lang="ru-RU" sz="1200" b="1" smtClean="0">
                <a:solidFill>
                  <a:schemeClr val="tx2"/>
                </a:solidFill>
              </a:rPr>
              <a:t>Шорохова Ю.С.</a:t>
            </a:r>
            <a:endParaRPr lang="ru-RU" sz="1200" b="1" dirty="0">
              <a:solidFill>
                <a:schemeClr val="tx2"/>
              </a:solidFill>
            </a:endParaRPr>
          </a:p>
        </p:txBody>
      </p:sp>
      <p:pic>
        <p:nvPicPr>
          <p:cNvPr id="6" name="Picture 4" descr="265D3741"/>
          <p:cNvPicPr>
            <a:picLocks noChangeAspect="1" noChangeArrowheads="1"/>
          </p:cNvPicPr>
          <p:nvPr/>
        </p:nvPicPr>
        <p:blipFill>
          <a:blip r:embed="rId2">
            <a:lum bright="-18000" contrast="54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928" y="620688"/>
            <a:ext cx="3686976" cy="594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02228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686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686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686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76672"/>
            <a:ext cx="8229600" cy="5649491"/>
          </a:xfrm>
        </p:spPr>
        <p:txBody>
          <a:bodyPr/>
          <a:lstStyle/>
          <a:p>
            <a:r>
              <a:rPr lang="ru-RU" sz="4800" b="1" dirty="0"/>
              <a:t>Первая доврачебная помощь</a:t>
            </a:r>
            <a:r>
              <a:rPr lang="ru-RU" sz="4800" dirty="0"/>
              <a:t> – это оказание первой помощи в случае болезни или травмы. </a:t>
            </a:r>
          </a:p>
          <a:p>
            <a:endParaRPr lang="ru-RU" dirty="0"/>
          </a:p>
        </p:txBody>
      </p:sp>
      <p:pic>
        <p:nvPicPr>
          <p:cNvPr id="1026" name="Picture 2" descr="https://im3-tub-ru.yandex.net/i?id=eca0480d93c9f216ccb7eb4de02e4f04&amp;n=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4005064"/>
            <a:ext cx="2952328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4485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6900" i="1" dirty="0"/>
              <a:t>Виды травм</a:t>
            </a:r>
          </a:p>
        </p:txBody>
      </p:sp>
      <p:pic>
        <p:nvPicPr>
          <p:cNvPr id="64516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0" y="1495425"/>
            <a:ext cx="9144000" cy="5362575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6202857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50" name="Rectangle 10"/>
          <p:cNvSpPr>
            <a:spLocks noGrp="1" noRot="1" noChangeArrowheads="1"/>
          </p:cNvSpPr>
          <p:nvPr>
            <p:ph type="title"/>
          </p:nvPr>
        </p:nvSpPr>
        <p:spPr>
          <a:xfrm>
            <a:off x="468313" y="260350"/>
            <a:ext cx="8229600" cy="1143000"/>
          </a:xfrm>
        </p:spPr>
        <p:txBody>
          <a:bodyPr/>
          <a:lstStyle/>
          <a:p>
            <a:r>
              <a:rPr lang="ru-RU" sz="3200" b="1" i="1" dirty="0">
                <a:solidFill>
                  <a:srgbClr val="FF3300"/>
                </a:solidFill>
              </a:rPr>
              <a:t>Как оказать ПМП пострадавшему в ДТП при сильном ушибе живота</a:t>
            </a:r>
          </a:p>
        </p:txBody>
      </p:sp>
      <p:sp>
        <p:nvSpPr>
          <p:cNvPr id="35851" name="Rectangle 11"/>
          <p:cNvSpPr>
            <a:spLocks noGrp="1" noRot="1" noChangeArrowheads="1"/>
          </p:cNvSpPr>
          <p:nvPr>
            <p:ph type="body" idx="1"/>
          </p:nvPr>
        </p:nvSpPr>
        <p:spPr>
          <a:xfrm>
            <a:off x="611188" y="1916113"/>
            <a:ext cx="8007350" cy="41910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b="1" dirty="0">
                <a:effectLst/>
              </a:rPr>
              <a:t>Уложить пострадавшего на спину, дать теплый чай и в этом положении транспортировать в ближайшее медицинское учреждение;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b="1" dirty="0">
                <a:effectLst/>
              </a:rPr>
              <a:t>Провести противошоковые мероприятия, транспортировать в ближайшее медицинское учреждение в положении лежа на боку с согнутыми в коленях ногами;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2400" b="1" dirty="0">
                <a:effectLst/>
              </a:rPr>
              <a:t>Дать обезболивающие лекарства, уложить на живот и транспортировать в этом положении до ближайшего медицинского учреждения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endParaRPr lang="ru-RU" sz="2400" b="1" dirty="0">
              <a:solidFill>
                <a:srgbClr val="0000FF"/>
              </a:solidFill>
              <a:effectLst/>
            </a:endParaRP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endParaRPr lang="ru-RU" sz="2400" b="1" dirty="0">
              <a:effectLst/>
            </a:endParaRPr>
          </a:p>
        </p:txBody>
      </p:sp>
      <p:pic>
        <p:nvPicPr>
          <p:cNvPr id="1026" name="Picture 2" descr="Презентация на тему: ПЕРВАЯ ДОВРАЧЕБНАЯ ПОМОЩЬ ПРИ ДТП по ОБЖ, скачать в формате PowerPoint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02" t="33650" r="57868" b="9380"/>
          <a:stretch/>
        </p:blipFill>
        <p:spPr bwMode="auto">
          <a:xfrm>
            <a:off x="7043464" y="5118556"/>
            <a:ext cx="1493729" cy="1678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7494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i="1" dirty="0">
                <a:solidFill>
                  <a:srgbClr val="FF3300"/>
                </a:solidFill>
              </a:rPr>
              <a:t>В каком положении эвакуируется пострадавший в ДТП с вывихом бедра?</a:t>
            </a:r>
            <a:r>
              <a:rPr lang="ru-RU" sz="4000" b="1" dirty="0"/>
              <a:t> </a:t>
            </a:r>
          </a:p>
        </p:txBody>
      </p:sp>
      <p:sp>
        <p:nvSpPr>
          <p:cNvPr id="44035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39552" y="1628800"/>
            <a:ext cx="8351837" cy="4248150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ru-RU" sz="4400" dirty="0"/>
              <a:t>В положении лежа;</a:t>
            </a:r>
          </a:p>
          <a:p>
            <a:pPr marL="609600" indent="-609600">
              <a:buFont typeface="Wingdings" pitchFamily="2" charset="2"/>
              <a:buAutoNum type="arabicPeriod"/>
            </a:pPr>
            <a:endParaRPr lang="ru-RU" sz="4400" dirty="0"/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4400" dirty="0"/>
              <a:t>В положении сидя;</a:t>
            </a:r>
          </a:p>
          <a:p>
            <a:pPr marL="609600" indent="-609600">
              <a:buFont typeface="Wingdings" pitchFamily="2" charset="2"/>
              <a:buAutoNum type="arabicPeriod"/>
            </a:pPr>
            <a:endParaRPr lang="ru-RU" sz="4400" dirty="0"/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4400" dirty="0"/>
              <a:t>Свободное положение.</a:t>
            </a:r>
          </a:p>
        </p:txBody>
      </p:sp>
      <p:pic>
        <p:nvPicPr>
          <p:cNvPr id="2050" name="Picture 2" descr="Персональный сайт - Презентации ОБЖ качественны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49094" y="1628800"/>
            <a:ext cx="2330785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3263521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>
                <a:solidFill>
                  <a:srgbClr val="FF3300"/>
                </a:solidFill>
              </a:rPr>
              <a:t>Как правильно надеть на пострадавшего рубашку, пиджак при ранении руки</a:t>
            </a:r>
          </a:p>
        </p:txBody>
      </p:sp>
      <p:sp>
        <p:nvSpPr>
          <p:cNvPr id="4608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95288" y="1905000"/>
            <a:ext cx="8450262" cy="41910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/>
              <a:t>Одежду надевают сначала на больную руку, а затем на здоровую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endParaRPr lang="ru-RU" dirty="0"/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/>
              <a:t>Одежду надевают на обе руки одновременно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endParaRPr lang="ru-RU" dirty="0"/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dirty="0"/>
              <a:t>Одежду надевают сначала на здоровую, а затеи на больную руку</a:t>
            </a:r>
          </a:p>
        </p:txBody>
      </p:sp>
      <p:pic>
        <p:nvPicPr>
          <p:cNvPr id="3074" name="Picture 2" descr="Обморок у детей. . Синкопальное состояние. . Потеря сознания. . Medresponder.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2420888"/>
            <a:ext cx="2304254" cy="230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959054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200" b="1" i="1" dirty="0">
                <a:solidFill>
                  <a:srgbClr val="FF3300"/>
                </a:solidFill>
              </a:rPr>
              <a:t>Что необходимо сделать для освобождения дыхательных путей пострадавшего</a:t>
            </a:r>
          </a:p>
        </p:txBody>
      </p:sp>
      <p:sp>
        <p:nvSpPr>
          <p:cNvPr id="4505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468313" y="1905000"/>
            <a:ext cx="8377237" cy="4191000"/>
          </a:xfrm>
        </p:spPr>
        <p:txBody>
          <a:bodyPr>
            <a:normAutofit lnSpcReduction="10000"/>
          </a:bodyPr>
          <a:lstStyle/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4000" b="1" dirty="0"/>
              <a:t>Поднять повыше голову;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endParaRPr lang="ru-RU" sz="4000" b="1" dirty="0"/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4000" b="1" dirty="0"/>
              <a:t>Подложить под плечи что – </a:t>
            </a:r>
            <a:r>
              <a:rPr lang="ru-RU" sz="4000" b="1" dirty="0" err="1"/>
              <a:t>нибудь</a:t>
            </a:r>
            <a:r>
              <a:rPr lang="ru-RU" sz="4000" b="1" dirty="0"/>
              <a:t> и максимально запрокинуть голову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endParaRPr lang="ru-RU" sz="4000" b="1" dirty="0"/>
          </a:p>
          <a:p>
            <a:pPr marL="609600" indent="-609600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ru-RU" sz="4000" b="1" dirty="0"/>
              <a:t>Открыть рот пострадавшему</a:t>
            </a:r>
          </a:p>
        </p:txBody>
      </p:sp>
      <p:pic>
        <p:nvPicPr>
          <p:cNvPr id="4098" name="Picture 2" descr="Первая доврачебная помощь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14350"/>
          <a:stretch/>
        </p:blipFill>
        <p:spPr bwMode="auto">
          <a:xfrm>
            <a:off x="6948264" y="3501008"/>
            <a:ext cx="1907704" cy="1742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99635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>
                <a:solidFill>
                  <a:srgbClr val="FF3300"/>
                </a:solidFill>
              </a:rPr>
              <a:t>Какие лекарственные препараты являются обезболивающими?</a:t>
            </a:r>
          </a:p>
        </p:txBody>
      </p:sp>
      <p:sp>
        <p:nvSpPr>
          <p:cNvPr id="47107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395288" y="1905000"/>
            <a:ext cx="8450262" cy="4191000"/>
          </a:xfrm>
        </p:spPr>
        <p:txBody>
          <a:bodyPr/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ru-RU" sz="4000" b="1" dirty="0"/>
              <a:t>Анальгин, </a:t>
            </a:r>
            <a:r>
              <a:rPr lang="ru-RU" sz="4000" b="1" dirty="0" err="1"/>
              <a:t>панадол</a:t>
            </a:r>
            <a:r>
              <a:rPr lang="ru-RU" sz="4000" b="1" dirty="0"/>
              <a:t>;</a:t>
            </a:r>
          </a:p>
          <a:p>
            <a:pPr marL="609600" indent="-609600">
              <a:buFont typeface="Wingdings" pitchFamily="2" charset="2"/>
              <a:buAutoNum type="arabicPeriod"/>
            </a:pPr>
            <a:endParaRPr lang="ru-RU" sz="4000" b="1" dirty="0"/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4000" b="1" dirty="0"/>
              <a:t>Димедрол, валериана;</a:t>
            </a:r>
          </a:p>
          <a:p>
            <a:pPr marL="609600" indent="-609600">
              <a:buFont typeface="Wingdings" pitchFamily="2" charset="2"/>
              <a:buAutoNum type="arabicPeriod"/>
            </a:pPr>
            <a:endParaRPr lang="ru-RU" sz="4000" b="1" dirty="0"/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4000" b="1" dirty="0"/>
              <a:t>Фталазол, </a:t>
            </a:r>
            <a:r>
              <a:rPr lang="ru-RU" sz="4000" b="1" dirty="0" err="1"/>
              <a:t>пеницилин</a:t>
            </a:r>
            <a:endParaRPr lang="ru-RU" sz="4000" b="1" dirty="0"/>
          </a:p>
        </p:txBody>
      </p:sp>
      <p:pic>
        <p:nvPicPr>
          <p:cNvPr id="5122" name="Picture 2" descr="Общие вопросы, практические совет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4184" r="6769"/>
          <a:stretch/>
        </p:blipFill>
        <p:spPr bwMode="auto">
          <a:xfrm>
            <a:off x="6372200" y="1700808"/>
            <a:ext cx="2387589" cy="2012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150709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b="1" i="1" dirty="0">
                <a:solidFill>
                  <a:srgbClr val="FF3300"/>
                </a:solidFill>
              </a:rPr>
              <a:t>Где надо определять пульс, если пострадавший без сознания? </a:t>
            </a:r>
          </a:p>
        </p:txBody>
      </p:sp>
      <p:sp>
        <p:nvSpPr>
          <p:cNvPr id="65539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539750" y="1905000"/>
            <a:ext cx="6984578" cy="4191000"/>
          </a:xfrm>
        </p:spPr>
        <p:txBody>
          <a:bodyPr>
            <a:normAutofit fontScale="92500"/>
          </a:bodyPr>
          <a:lstStyle/>
          <a:p>
            <a:pPr marL="609600" indent="-609600">
              <a:buFont typeface="Wingdings" pitchFamily="2" charset="2"/>
              <a:buAutoNum type="arabicPeriod"/>
            </a:pPr>
            <a:r>
              <a:rPr lang="ru-RU" sz="4800" b="1" dirty="0"/>
              <a:t>На лучевой артерии;</a:t>
            </a:r>
          </a:p>
          <a:p>
            <a:pPr marL="609600" indent="-609600">
              <a:buFont typeface="Wingdings" pitchFamily="2" charset="2"/>
              <a:buAutoNum type="arabicPeriod"/>
            </a:pPr>
            <a:endParaRPr lang="ru-RU" sz="4800" b="1" dirty="0"/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4800" b="1" dirty="0"/>
              <a:t>На бедренной артерии;</a:t>
            </a:r>
          </a:p>
          <a:p>
            <a:pPr marL="609600" indent="-609600">
              <a:buFont typeface="Wingdings" pitchFamily="2" charset="2"/>
              <a:buAutoNum type="arabicPeriod"/>
            </a:pPr>
            <a:endParaRPr lang="ru-RU" sz="4800" b="1" dirty="0"/>
          </a:p>
          <a:p>
            <a:pPr marL="609600" indent="-609600">
              <a:buFont typeface="Wingdings" pitchFamily="2" charset="2"/>
              <a:buAutoNum type="arabicPeriod"/>
            </a:pPr>
            <a:r>
              <a:rPr lang="ru-RU" sz="4800" b="1" dirty="0"/>
              <a:t>На сонной артерии.</a:t>
            </a:r>
          </a:p>
        </p:txBody>
      </p:sp>
      <p:pic>
        <p:nvPicPr>
          <p:cNvPr id="6146" name="Picture 2" descr="Скорая помощь - Скорая диагностическая помощь медицинские приборы и оборудовани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293096"/>
            <a:ext cx="2573108" cy="2376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074153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6" name="Rectangle 4"/>
          <p:cNvSpPr>
            <a:spLocks noChangeArrowheads="1"/>
          </p:cNvSpPr>
          <p:nvPr/>
        </p:nvSpPr>
        <p:spPr bwMode="auto">
          <a:xfrm>
            <a:off x="179389" y="1110297"/>
            <a:ext cx="8569076" cy="54168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>
            <a:spAutoFit/>
          </a:bodyPr>
          <a:lstStyle/>
          <a:p>
            <a:pPr algn="l"/>
            <a:endParaRPr lang="ru-RU" sz="2400" dirty="0"/>
          </a:p>
          <a:p>
            <a:pPr algn="l">
              <a:buFont typeface="Wingdings" pitchFamily="2" charset="2"/>
              <a:buChar char="Ø"/>
            </a:pPr>
            <a:r>
              <a:rPr lang="en-US" sz="2400" dirty="0"/>
              <a:t> </a:t>
            </a:r>
            <a:r>
              <a:rPr lang="ru-RU" sz="2400" dirty="0"/>
              <a:t>Быстро и правильно оценить состояние пострадавшего</a:t>
            </a:r>
          </a:p>
          <a:p>
            <a:pPr algn="l"/>
            <a:r>
              <a:rPr lang="ru-RU" sz="2400" dirty="0"/>
              <a:t> (установить, жив пострадавший или мёртв)</a:t>
            </a:r>
          </a:p>
          <a:p>
            <a:pPr algn="l">
              <a:buFontTx/>
              <a:buChar char="•"/>
            </a:pPr>
            <a:endParaRPr lang="ru-RU" sz="2400" dirty="0"/>
          </a:p>
          <a:p>
            <a:pPr algn="l">
              <a:buFont typeface="Wingdings" pitchFamily="2" charset="2"/>
              <a:buChar char="Ø"/>
            </a:pPr>
            <a:r>
              <a:rPr lang="ru-RU" sz="2400" dirty="0"/>
              <a:t> Определить тяжесть травмы, поражения </a:t>
            </a:r>
          </a:p>
          <a:p>
            <a:pPr algn="l"/>
            <a:r>
              <a:rPr lang="ru-RU" sz="2400" dirty="0"/>
              <a:t> ( наличие кровотечения, переломов и т. д.)</a:t>
            </a:r>
            <a:br>
              <a:rPr lang="ru-RU" sz="2400" dirty="0"/>
            </a:br>
            <a:endParaRPr lang="ru-RU" sz="2400" dirty="0"/>
          </a:p>
          <a:p>
            <a:pPr algn="l">
              <a:buFont typeface="Wingdings" pitchFamily="2" charset="2"/>
              <a:buChar char="Ø"/>
            </a:pPr>
            <a:r>
              <a:rPr lang="ru-RU" sz="2400" dirty="0"/>
              <a:t> Приступить к  оказанию первой медицинской помощи</a:t>
            </a:r>
            <a:r>
              <a:rPr lang="ru-RU" sz="2400" b="0" dirty="0"/>
              <a:t/>
            </a:r>
            <a:br>
              <a:rPr lang="ru-RU" sz="2400" b="0" dirty="0"/>
            </a:br>
            <a:endParaRPr lang="ru-RU" sz="2400" b="0" dirty="0"/>
          </a:p>
          <a:p>
            <a:pPr algn="l">
              <a:buFont typeface="Wingdings" pitchFamily="2" charset="2"/>
              <a:buChar char="Ø"/>
            </a:pPr>
            <a:r>
              <a:rPr lang="ru-RU" sz="2400" dirty="0"/>
              <a:t> Подготовить пострадавшего к транспортировке</a:t>
            </a:r>
          </a:p>
          <a:p>
            <a:pPr algn="l">
              <a:buFontTx/>
              <a:buChar char="•"/>
            </a:pPr>
            <a:endParaRPr lang="ru-RU" sz="24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l">
              <a:buFont typeface="Wingdings" pitchFamily="2" charset="2"/>
              <a:buChar char="Ø"/>
            </a:pPr>
            <a:r>
              <a:rPr lang="ru-RU" sz="2400" dirty="0"/>
              <a:t> Быстро доставить пострадавшего в лечебное заведение</a:t>
            </a:r>
          </a:p>
          <a:p>
            <a:pPr algn="l"/>
            <a:endParaRPr lang="ru-RU" sz="1800" dirty="0">
              <a:solidFill>
                <a:schemeClr val="accent2"/>
              </a:solidFill>
            </a:endParaRPr>
          </a:p>
          <a:p>
            <a:pPr algn="l"/>
            <a:r>
              <a:rPr lang="ru-RU" sz="2000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Оптимальный срок оказания первой доврачебной помощи - до 30 мин. после получения травмы.</a:t>
            </a:r>
          </a:p>
        </p:txBody>
      </p:sp>
      <p:sp>
        <p:nvSpPr>
          <p:cNvPr id="90118" name="Rectangle 6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80400" cy="765175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Последовательность оказания</a:t>
            </a:r>
            <a:b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первой доврачебной  помощи</a:t>
            </a:r>
          </a:p>
        </p:txBody>
      </p:sp>
      <p:pic>
        <p:nvPicPr>
          <p:cNvPr id="7170" name="Picture 2" descr="Обучение оказанию первой доврачебной помощи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432" t="6988" r="5215" b="5630"/>
          <a:stretch/>
        </p:blipFill>
        <p:spPr bwMode="auto">
          <a:xfrm rot="188186">
            <a:off x="6556550" y="1988840"/>
            <a:ext cx="2224560" cy="16439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3">
                <a:lumMod val="5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83451706"/>
      </p:ext>
    </p:extLst>
  </p:cSld>
  <p:clrMapOvr>
    <a:masterClrMapping/>
  </p:clrMapOvr>
  <p:transition advClick="0" advTm="20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1" name="Rectangle 3"/>
          <p:cNvSpPr>
            <a:spLocks noGrp="1" noChangeArrowheads="1"/>
          </p:cNvSpPr>
          <p:nvPr>
            <p:ph type="title"/>
          </p:nvPr>
        </p:nvSpPr>
        <p:spPr>
          <a:xfrm>
            <a:off x="2051050" y="260350"/>
            <a:ext cx="4895850" cy="1143000"/>
          </a:xfrm>
        </p:spPr>
        <p:txBody>
          <a:bodyPr/>
          <a:lstStyle/>
          <a:p>
            <a:r>
              <a:rPr lang="ru-RU" sz="3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Виды кровотечений</a:t>
            </a:r>
          </a:p>
        </p:txBody>
      </p:sp>
      <p:grpSp>
        <p:nvGrpSpPr>
          <p:cNvPr id="130084" name="Group 36"/>
          <p:cNvGrpSpPr>
            <a:grpSpLocks/>
          </p:cNvGrpSpPr>
          <p:nvPr/>
        </p:nvGrpSpPr>
        <p:grpSpPr bwMode="auto">
          <a:xfrm>
            <a:off x="684213" y="2133600"/>
            <a:ext cx="3454400" cy="4249738"/>
            <a:chOff x="431" y="1344"/>
            <a:chExt cx="2176" cy="2677"/>
          </a:xfrm>
        </p:grpSpPr>
        <p:sp>
          <p:nvSpPr>
            <p:cNvPr id="130050" name="Rectangle 2"/>
            <p:cNvSpPr>
              <a:spLocks noChangeArrowheads="1"/>
            </p:cNvSpPr>
            <p:nvPr/>
          </p:nvSpPr>
          <p:spPr bwMode="auto">
            <a:xfrm>
              <a:off x="431" y="1344"/>
              <a:ext cx="2176" cy="1133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9EDEF"/>
                </a:gs>
              </a:gsLst>
              <a:lin ang="5400000" scaled="1"/>
            </a:gradFill>
            <a:ln w="38100">
              <a:solidFill>
                <a:schemeClr val="accent2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0052" name="Text Box 4"/>
            <p:cNvSpPr txBox="1">
              <a:spLocks noChangeArrowheads="1"/>
            </p:cNvSpPr>
            <p:nvPr/>
          </p:nvSpPr>
          <p:spPr bwMode="auto">
            <a:xfrm>
              <a:off x="476" y="1480"/>
              <a:ext cx="2131" cy="7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dirty="0">
                  <a:solidFill>
                    <a:srgbClr val="FF0000"/>
                  </a:solidFill>
                </a:rPr>
                <a:t>Наружное</a:t>
              </a:r>
            </a:p>
            <a:p>
              <a:pPr>
                <a:spcBef>
                  <a:spcPct val="50000"/>
                </a:spcBef>
              </a:pPr>
              <a:r>
                <a:rPr lang="ru-RU" sz="2000" dirty="0"/>
                <a:t>(истечение крови на поверхность тела)</a:t>
              </a:r>
            </a:p>
          </p:txBody>
        </p:sp>
        <p:sp>
          <p:nvSpPr>
            <p:cNvPr id="130053" name="Rectangle 5"/>
            <p:cNvSpPr>
              <a:spLocks noChangeArrowheads="1"/>
            </p:cNvSpPr>
            <p:nvPr/>
          </p:nvSpPr>
          <p:spPr bwMode="auto">
            <a:xfrm>
              <a:off x="431" y="2795"/>
              <a:ext cx="2131" cy="1226"/>
            </a:xfrm>
            <a:prstGeom prst="rect">
              <a:avLst/>
            </a:prstGeom>
            <a:gradFill rotWithShape="1">
              <a:gsLst>
                <a:gs pos="0">
                  <a:schemeClr val="bg1"/>
                </a:gs>
                <a:gs pos="100000">
                  <a:srgbClr val="D9EDEF"/>
                </a:gs>
              </a:gsLst>
              <a:lin ang="5400000" scaled="1"/>
            </a:gradFill>
            <a:ln w="38100">
              <a:solidFill>
                <a:schemeClr val="accent2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0054" name="Text Box 6"/>
            <p:cNvSpPr txBox="1">
              <a:spLocks noChangeArrowheads="1"/>
            </p:cNvSpPr>
            <p:nvPr/>
          </p:nvSpPr>
          <p:spPr bwMode="auto">
            <a:xfrm>
              <a:off x="431" y="2886"/>
              <a:ext cx="2086" cy="9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dirty="0">
                  <a:solidFill>
                    <a:srgbClr val="FF0000"/>
                  </a:solidFill>
                </a:rPr>
                <a:t>Внутреннее</a:t>
              </a:r>
            </a:p>
            <a:p>
              <a:pPr>
                <a:spcBef>
                  <a:spcPct val="50000"/>
                </a:spcBef>
              </a:pPr>
              <a:r>
                <a:rPr lang="ru-RU" sz="2000" dirty="0"/>
                <a:t>( истечение крови во внутренние органы, полости и ткани) </a:t>
              </a:r>
            </a:p>
          </p:txBody>
        </p:sp>
      </p:grpSp>
      <p:sp>
        <p:nvSpPr>
          <p:cNvPr id="130061" name="Text Box 13"/>
          <p:cNvSpPr txBox="1">
            <a:spLocks noChangeArrowheads="1"/>
          </p:cNvSpPr>
          <p:nvPr/>
        </p:nvSpPr>
        <p:spPr bwMode="auto">
          <a:xfrm>
            <a:off x="4932363" y="1125538"/>
            <a:ext cx="38163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/>
              <a:t>В зависимости от того, какой сосуд кровоточит, кровотечение может быть:</a:t>
            </a:r>
            <a:endParaRPr lang="ru-RU" sz="2000" b="0" dirty="0"/>
          </a:p>
        </p:txBody>
      </p:sp>
      <p:grpSp>
        <p:nvGrpSpPr>
          <p:cNvPr id="130085" name="Group 37"/>
          <p:cNvGrpSpPr>
            <a:grpSpLocks/>
          </p:cNvGrpSpPr>
          <p:nvPr/>
        </p:nvGrpSpPr>
        <p:grpSpPr bwMode="auto">
          <a:xfrm>
            <a:off x="5508625" y="2349500"/>
            <a:ext cx="3097213" cy="3886200"/>
            <a:chOff x="3470" y="1480"/>
            <a:chExt cx="1951" cy="2448"/>
          </a:xfrm>
        </p:grpSpPr>
        <p:sp>
          <p:nvSpPr>
            <p:cNvPr id="130055" name="Rectangle 7"/>
            <p:cNvSpPr>
              <a:spLocks noChangeArrowheads="1"/>
            </p:cNvSpPr>
            <p:nvPr/>
          </p:nvSpPr>
          <p:spPr bwMode="auto">
            <a:xfrm>
              <a:off x="3470" y="2750"/>
              <a:ext cx="1950" cy="499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0056" name="Rectangle 8"/>
            <p:cNvSpPr>
              <a:spLocks noChangeArrowheads="1"/>
            </p:cNvSpPr>
            <p:nvPr/>
          </p:nvSpPr>
          <p:spPr bwMode="auto">
            <a:xfrm>
              <a:off x="3470" y="2115"/>
              <a:ext cx="1950" cy="454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0057" name="Rectangle 9"/>
            <p:cNvSpPr>
              <a:spLocks noChangeArrowheads="1"/>
            </p:cNvSpPr>
            <p:nvPr/>
          </p:nvSpPr>
          <p:spPr bwMode="auto">
            <a:xfrm>
              <a:off x="3470" y="1480"/>
              <a:ext cx="1950" cy="40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38100">
              <a:solidFill>
                <a:schemeClr val="accent2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0058" name="Text Box 10"/>
            <p:cNvSpPr txBox="1">
              <a:spLocks noChangeArrowheads="1"/>
            </p:cNvSpPr>
            <p:nvPr/>
          </p:nvSpPr>
          <p:spPr bwMode="auto">
            <a:xfrm>
              <a:off x="3560" y="1525"/>
              <a:ext cx="172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800" dirty="0">
                  <a:solidFill>
                    <a:srgbClr val="EA0000"/>
                  </a:solidFill>
                </a:rPr>
                <a:t>венозным</a:t>
              </a:r>
            </a:p>
          </p:txBody>
        </p:sp>
        <p:sp>
          <p:nvSpPr>
            <p:cNvPr id="130059" name="Text Box 11"/>
            <p:cNvSpPr txBox="1">
              <a:spLocks noChangeArrowheads="1"/>
            </p:cNvSpPr>
            <p:nvPr/>
          </p:nvSpPr>
          <p:spPr bwMode="auto">
            <a:xfrm>
              <a:off x="3470" y="2160"/>
              <a:ext cx="1860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800">
                  <a:solidFill>
                    <a:srgbClr val="EA0000"/>
                  </a:solidFill>
                </a:rPr>
                <a:t>артериальным</a:t>
              </a:r>
            </a:p>
          </p:txBody>
        </p:sp>
        <p:sp>
          <p:nvSpPr>
            <p:cNvPr id="130060" name="Text Box 12"/>
            <p:cNvSpPr txBox="1">
              <a:spLocks noChangeArrowheads="1"/>
            </p:cNvSpPr>
            <p:nvPr/>
          </p:nvSpPr>
          <p:spPr bwMode="auto">
            <a:xfrm>
              <a:off x="3606" y="2795"/>
              <a:ext cx="1814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800">
                  <a:solidFill>
                    <a:srgbClr val="EA0000"/>
                  </a:solidFill>
                </a:rPr>
                <a:t>капиллярным</a:t>
              </a:r>
            </a:p>
          </p:txBody>
        </p:sp>
        <p:sp>
          <p:nvSpPr>
            <p:cNvPr id="130078" name="Rectangle 30"/>
            <p:cNvSpPr>
              <a:spLocks noChangeArrowheads="1"/>
            </p:cNvSpPr>
            <p:nvPr/>
          </p:nvSpPr>
          <p:spPr bwMode="auto">
            <a:xfrm>
              <a:off x="3470" y="3430"/>
              <a:ext cx="1951" cy="498"/>
            </a:xfrm>
            <a:prstGeom prst="rect">
              <a:avLst/>
            </a:prstGeom>
            <a:solidFill>
              <a:schemeClr val="accent1">
                <a:lumMod val="40000"/>
                <a:lumOff val="60000"/>
              </a:schemeClr>
            </a:solidFill>
            <a:ln w="28575">
              <a:solidFill>
                <a:schemeClr val="accent2"/>
              </a:solidFill>
              <a:miter lim="800000"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30079" name="Text Box 31"/>
            <p:cNvSpPr txBox="1">
              <a:spLocks noChangeArrowheads="1"/>
            </p:cNvSpPr>
            <p:nvPr/>
          </p:nvSpPr>
          <p:spPr bwMode="auto">
            <a:xfrm>
              <a:off x="3742" y="3521"/>
              <a:ext cx="1542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800">
                  <a:solidFill>
                    <a:srgbClr val="EA0000"/>
                  </a:solidFill>
                </a:rPr>
                <a:t>смешанным</a:t>
              </a:r>
            </a:p>
          </p:txBody>
        </p:sp>
      </p:grpSp>
      <p:grpSp>
        <p:nvGrpSpPr>
          <p:cNvPr id="130090" name="Group 42"/>
          <p:cNvGrpSpPr>
            <a:grpSpLocks/>
          </p:cNvGrpSpPr>
          <p:nvPr/>
        </p:nvGrpSpPr>
        <p:grpSpPr bwMode="auto">
          <a:xfrm>
            <a:off x="395288" y="836613"/>
            <a:ext cx="8497887" cy="5184775"/>
            <a:chOff x="249" y="527"/>
            <a:chExt cx="5353" cy="3266"/>
          </a:xfrm>
        </p:grpSpPr>
        <p:sp>
          <p:nvSpPr>
            <p:cNvPr id="130064" name="Line 16"/>
            <p:cNvSpPr>
              <a:spLocks noChangeShapeType="1"/>
            </p:cNvSpPr>
            <p:nvPr/>
          </p:nvSpPr>
          <p:spPr bwMode="auto">
            <a:xfrm>
              <a:off x="249" y="3657"/>
              <a:ext cx="182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0065" name="Line 17"/>
            <p:cNvSpPr>
              <a:spLocks noChangeShapeType="1"/>
            </p:cNvSpPr>
            <p:nvPr/>
          </p:nvSpPr>
          <p:spPr bwMode="auto">
            <a:xfrm>
              <a:off x="249" y="2069"/>
              <a:ext cx="182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sp>
          <p:nvSpPr>
            <p:cNvPr id="130069" name="Line 21"/>
            <p:cNvSpPr>
              <a:spLocks noChangeShapeType="1"/>
            </p:cNvSpPr>
            <p:nvPr/>
          </p:nvSpPr>
          <p:spPr bwMode="auto">
            <a:xfrm flipH="1">
              <a:off x="5375" y="3793"/>
              <a:ext cx="227" cy="0"/>
            </a:xfrm>
            <a:prstGeom prst="line">
              <a:avLst/>
            </a:prstGeom>
            <a:noFill/>
            <a:ln w="1905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ru-RU"/>
            </a:p>
          </p:txBody>
        </p:sp>
        <p:grpSp>
          <p:nvGrpSpPr>
            <p:cNvPr id="130089" name="Group 41"/>
            <p:cNvGrpSpPr>
              <a:grpSpLocks/>
            </p:cNvGrpSpPr>
            <p:nvPr/>
          </p:nvGrpSpPr>
          <p:grpSpPr bwMode="auto">
            <a:xfrm>
              <a:off x="249" y="527"/>
              <a:ext cx="5353" cy="3266"/>
              <a:chOff x="249" y="527"/>
              <a:chExt cx="5353" cy="3266"/>
            </a:xfrm>
          </p:grpSpPr>
          <p:sp>
            <p:nvSpPr>
              <p:cNvPr id="130067" name="Line 19"/>
              <p:cNvSpPr>
                <a:spLocks noChangeShapeType="1"/>
              </p:cNvSpPr>
              <p:nvPr/>
            </p:nvSpPr>
            <p:spPr bwMode="auto">
              <a:xfrm>
                <a:off x="5511" y="572"/>
                <a:ext cx="91" cy="0"/>
              </a:xfrm>
              <a:prstGeom prst="line">
                <a:avLst/>
              </a:prstGeom>
              <a:noFill/>
              <a:ln w="19050">
                <a:solidFill>
                  <a:schemeClr val="accent2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ru-RU"/>
              </a:p>
            </p:txBody>
          </p:sp>
          <p:grpSp>
            <p:nvGrpSpPr>
              <p:cNvPr id="130088" name="Group 40"/>
              <p:cNvGrpSpPr>
                <a:grpSpLocks/>
              </p:cNvGrpSpPr>
              <p:nvPr/>
            </p:nvGrpSpPr>
            <p:grpSpPr bwMode="auto">
              <a:xfrm>
                <a:off x="249" y="527"/>
                <a:ext cx="5353" cy="3266"/>
                <a:chOff x="249" y="527"/>
                <a:chExt cx="5353" cy="3266"/>
              </a:xfrm>
            </p:grpSpPr>
            <p:sp>
              <p:nvSpPr>
                <p:cNvPr id="130068" name="Line 20"/>
                <p:cNvSpPr>
                  <a:spLocks noChangeShapeType="1"/>
                </p:cNvSpPr>
                <p:nvPr/>
              </p:nvSpPr>
              <p:spPr bwMode="auto">
                <a:xfrm>
                  <a:off x="5602" y="572"/>
                  <a:ext cx="0" cy="3221"/>
                </a:xfrm>
                <a:prstGeom prst="line">
                  <a:avLst/>
                </a:prstGeom>
                <a:noFill/>
                <a:ln w="19050">
                  <a:solidFill>
                    <a:schemeClr val="accent2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ru-RU"/>
                </a:p>
              </p:txBody>
            </p:sp>
            <p:grpSp>
              <p:nvGrpSpPr>
                <p:cNvPr id="130087" name="Group 39"/>
                <p:cNvGrpSpPr>
                  <a:grpSpLocks/>
                </p:cNvGrpSpPr>
                <p:nvPr/>
              </p:nvGrpSpPr>
              <p:grpSpPr bwMode="auto">
                <a:xfrm>
                  <a:off x="249" y="527"/>
                  <a:ext cx="5353" cy="3266"/>
                  <a:chOff x="249" y="527"/>
                  <a:chExt cx="5353" cy="3266"/>
                </a:xfrm>
              </p:grpSpPr>
              <p:sp>
                <p:nvSpPr>
                  <p:cNvPr id="130062" name="Line 1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9" y="527"/>
                    <a:ext cx="1134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0063" name="Line 15"/>
                  <p:cNvSpPr>
                    <a:spLocks noChangeShapeType="1"/>
                  </p:cNvSpPr>
                  <p:nvPr/>
                </p:nvSpPr>
                <p:spPr bwMode="auto">
                  <a:xfrm>
                    <a:off x="249" y="527"/>
                    <a:ext cx="0" cy="3130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0066" name="Line 18"/>
                  <p:cNvSpPr>
                    <a:spLocks noChangeShapeType="1"/>
                  </p:cNvSpPr>
                  <p:nvPr/>
                </p:nvSpPr>
                <p:spPr bwMode="auto">
                  <a:xfrm>
                    <a:off x="4332" y="572"/>
                    <a:ext cx="1179" cy="0"/>
                  </a:xfrm>
                  <a:prstGeom prst="line">
                    <a:avLst/>
                  </a:prstGeom>
                  <a:noFill/>
                  <a:ln w="19050">
                    <a:solidFill>
                      <a:schemeClr val="accent2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0072" name="Line 24"/>
                  <p:cNvSpPr>
                    <a:spLocks noChangeShapeType="1"/>
                  </p:cNvSpPr>
                  <p:nvPr/>
                </p:nvSpPr>
                <p:spPr bwMode="auto">
                  <a:xfrm>
                    <a:off x="295" y="2069"/>
                    <a:ext cx="90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0073" name="Line 25"/>
                  <p:cNvSpPr>
                    <a:spLocks noChangeShapeType="1"/>
                  </p:cNvSpPr>
                  <p:nvPr/>
                </p:nvSpPr>
                <p:spPr bwMode="auto">
                  <a:xfrm>
                    <a:off x="249" y="3657"/>
                    <a:ext cx="91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0080" name="Line 32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420" y="1661"/>
                    <a:ext cx="182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0081" name="Line 3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465" y="2341"/>
                    <a:ext cx="137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0082" name="Line 3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465" y="2931"/>
                    <a:ext cx="137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  <p:sp>
                <p:nvSpPr>
                  <p:cNvPr id="130083" name="Line 3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5465" y="3793"/>
                    <a:ext cx="91" cy="0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 type="triangle" w="med" len="med"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dist="35921" dir="2700000" algn="ctr" rotWithShape="0">
                            <a:schemeClr val="bg2"/>
                          </a:outerShdw>
                        </a:effectLst>
                      </a14:hiddenEffects>
                    </a:ext>
                  </a:extLst>
                </p:spPr>
                <p:txBody>
                  <a:bodyPr/>
                  <a:lstStyle/>
                  <a:p>
                    <a:endParaRPr lang="ru-RU"/>
                  </a:p>
                </p:txBody>
              </p:sp>
            </p:grpSp>
          </p:grpSp>
        </p:grpSp>
      </p:grpSp>
    </p:spTree>
    <p:extLst>
      <p:ext uri="{BB962C8B-B14F-4D97-AF65-F5344CB8AC3E}">
        <p14:creationId xmlns:p14="http://schemas.microsoft.com/office/powerpoint/2010/main" xmlns="" val="95290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1" name="Rectangle 5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720725"/>
          </a:xfrm>
        </p:spPr>
        <p:txBody>
          <a:bodyPr/>
          <a:lstStyle/>
          <a:p>
            <a:r>
              <a:rPr lang="ru-RU" sz="40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Характеристика  кровотечений</a:t>
            </a:r>
          </a:p>
        </p:txBody>
      </p:sp>
      <p:sp>
        <p:nvSpPr>
          <p:cNvPr id="14343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1268413"/>
            <a:ext cx="4248150" cy="540067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20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800" b="1" dirty="0">
                <a:solidFill>
                  <a:srgbClr val="C00000"/>
                </a:solidFill>
              </a:rPr>
              <a:t>Капиллярное :</a:t>
            </a:r>
            <a:r>
              <a:rPr lang="ru-RU" sz="1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    </a:t>
            </a:r>
            <a:r>
              <a:rPr lang="ru-RU" sz="1800" dirty="0"/>
              <a:t>кровь</a:t>
            </a:r>
            <a:r>
              <a:rPr lang="ru-RU" sz="1800" b="1" dirty="0"/>
              <a:t> </a:t>
            </a:r>
            <a:r>
              <a:rPr lang="ru-RU" sz="1800" dirty="0"/>
              <a:t>из</a:t>
            </a:r>
            <a:r>
              <a:rPr lang="ru-RU" sz="1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800" dirty="0"/>
              <a:t>мелких</a:t>
            </a:r>
            <a:r>
              <a:rPr lang="ru-RU" sz="1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800" dirty="0"/>
              <a:t>сосудов</a:t>
            </a:r>
            <a:r>
              <a:rPr lang="ru-RU" sz="1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800" dirty="0"/>
              <a:t>сочится </a:t>
            </a:r>
            <a:r>
              <a:rPr lang="ru-RU" sz="1800" b="1" dirty="0"/>
              <a:t> </a:t>
            </a:r>
            <a:r>
              <a:rPr lang="ru-RU" sz="1800" dirty="0"/>
              <a:t>равномерно по  всей  поверхности раны (как из губки)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1800" dirty="0"/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800" b="1" dirty="0">
                <a:solidFill>
                  <a:srgbClr val="C00000"/>
                </a:solidFill>
              </a:rPr>
              <a:t>Венозное: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dirty="0"/>
              <a:t>	кровь темно – вишневого цвета  вытекает из раны непрерывно, спокойно</a:t>
            </a:r>
          </a:p>
          <a:p>
            <a:pPr>
              <a:lnSpc>
                <a:spcPct val="80000"/>
              </a:lnSpc>
            </a:pPr>
            <a:endParaRPr lang="ru-RU" sz="18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8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sz="1800" b="1" dirty="0">
                <a:solidFill>
                  <a:srgbClr val="C00000"/>
                </a:solidFill>
              </a:rPr>
              <a:t>Артериальное: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dirty="0"/>
              <a:t>	кровь алого цвета  и вытекает пульсирующей струей (выбросы крови соответствуют ритму сердечных сокращений)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1800" dirty="0"/>
          </a:p>
          <a:p>
            <a:pPr>
              <a:lnSpc>
                <a:spcPct val="80000"/>
              </a:lnSpc>
              <a:buFont typeface="Wingdings" pitchFamily="2" charset="2"/>
              <a:buChar char="Ø"/>
            </a:pPr>
            <a:r>
              <a:rPr lang="ru-RU" sz="1800" b="1" dirty="0">
                <a:solidFill>
                  <a:srgbClr val="C00000"/>
                </a:solidFill>
              </a:rPr>
              <a:t>Смешанное:</a:t>
            </a:r>
            <a:r>
              <a:rPr lang="ru-RU" sz="18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ru-RU" sz="1800" dirty="0"/>
              <a:t>     характеризуется признаками артериального и венозного кровотечения</a:t>
            </a:r>
          </a:p>
          <a:p>
            <a:pPr>
              <a:lnSpc>
                <a:spcPct val="80000"/>
              </a:lnSpc>
              <a:buFontTx/>
              <a:buNone/>
            </a:pPr>
            <a:endParaRPr lang="ru-RU" sz="1800" dirty="0">
              <a:solidFill>
                <a:schemeClr val="accent2"/>
              </a:solidFill>
            </a:endParaRPr>
          </a:p>
        </p:txBody>
      </p:sp>
      <p:grpSp>
        <p:nvGrpSpPr>
          <p:cNvPr id="14364" name="Group 28"/>
          <p:cNvGrpSpPr>
            <a:grpSpLocks/>
          </p:cNvGrpSpPr>
          <p:nvPr/>
        </p:nvGrpSpPr>
        <p:grpSpPr bwMode="auto">
          <a:xfrm>
            <a:off x="4211638" y="1484313"/>
            <a:ext cx="4752975" cy="5418137"/>
            <a:chOff x="2653" y="935"/>
            <a:chExt cx="2994" cy="3413"/>
          </a:xfrm>
        </p:grpSpPr>
        <p:sp>
          <p:nvSpPr>
            <p:cNvPr id="14359" name="Text Box 23"/>
            <p:cNvSpPr txBox="1">
              <a:spLocks noChangeArrowheads="1"/>
            </p:cNvSpPr>
            <p:nvPr/>
          </p:nvSpPr>
          <p:spPr bwMode="auto">
            <a:xfrm>
              <a:off x="2653" y="3838"/>
              <a:ext cx="2994" cy="5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 dirty="0"/>
                <a:t>А - артериальное;   Б - венозное;</a:t>
              </a:r>
              <a:r>
                <a:rPr lang="ru-RU" sz="1800" b="0" dirty="0"/>
                <a:t> </a:t>
              </a:r>
            </a:p>
            <a:p>
              <a:pPr>
                <a:spcBef>
                  <a:spcPct val="50000"/>
                </a:spcBef>
              </a:pPr>
              <a:endParaRPr lang="ru-RU" sz="1800" b="0" dirty="0">
                <a:solidFill>
                  <a:schemeClr val="accent2"/>
                </a:solidFill>
              </a:endParaRPr>
            </a:p>
          </p:txBody>
        </p:sp>
        <p:pic>
          <p:nvPicPr>
            <p:cNvPr id="14363" name="Picture 27" descr="image022[1]"/>
            <p:cNvPicPr>
              <a:picLocks noChangeAspect="1" noChangeArrowheads="1"/>
            </p:cNvPicPr>
            <p:nvPr/>
          </p:nvPicPr>
          <p:blipFill>
            <a:blip r:embed="rId2">
              <a:lum bright="6000" contrast="12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25" y="935"/>
              <a:ext cx="2699" cy="2713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xmlns="" val="1228619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81" name="Rectangle 9"/>
          <p:cNvSpPr>
            <a:spLocks noGrp="1" noChangeArrowheads="1"/>
          </p:cNvSpPr>
          <p:nvPr>
            <p:ph type="title"/>
          </p:nvPr>
        </p:nvSpPr>
        <p:spPr>
          <a:xfrm rot="16200000">
            <a:off x="-2066925" y="2651125"/>
            <a:ext cx="6148388" cy="1512888"/>
          </a:xfrm>
          <a:gradFill rotWithShape="1">
            <a:gsLst>
              <a:gs pos="0">
                <a:srgbClr val="FFB8A7"/>
              </a:gs>
              <a:gs pos="50000">
                <a:schemeClr val="bg1"/>
              </a:gs>
              <a:gs pos="100000">
                <a:srgbClr val="FFB8A7"/>
              </a:gs>
            </a:gsLst>
            <a:lin ang="5400000" scaled="1"/>
          </a:gradFill>
          <a:ln w="38100">
            <a:solidFill>
              <a:srgbClr val="FFB8A7"/>
            </a:solidFill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/>
          <a:lstStyle/>
          <a:p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СПОСОБЫ</a:t>
            </a:r>
            <a:b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ru-RU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временной остановки кровотечения</a:t>
            </a:r>
          </a:p>
        </p:txBody>
      </p:sp>
      <p:grpSp>
        <p:nvGrpSpPr>
          <p:cNvPr id="156712" name="Group 40"/>
          <p:cNvGrpSpPr>
            <a:grpSpLocks/>
          </p:cNvGrpSpPr>
          <p:nvPr/>
        </p:nvGrpSpPr>
        <p:grpSpPr bwMode="auto">
          <a:xfrm>
            <a:off x="1835150" y="404813"/>
            <a:ext cx="6840538" cy="6119812"/>
            <a:chOff x="1156" y="255"/>
            <a:chExt cx="4309" cy="3855"/>
          </a:xfrm>
        </p:grpSpPr>
        <p:grpSp>
          <p:nvGrpSpPr>
            <p:cNvPr id="156693" name="Group 21"/>
            <p:cNvGrpSpPr>
              <a:grpSpLocks/>
            </p:cNvGrpSpPr>
            <p:nvPr/>
          </p:nvGrpSpPr>
          <p:grpSpPr bwMode="auto">
            <a:xfrm>
              <a:off x="2018" y="2750"/>
              <a:ext cx="3447" cy="590"/>
              <a:chOff x="2245" y="2976"/>
              <a:chExt cx="3266" cy="590"/>
            </a:xfrm>
          </p:grpSpPr>
          <p:sp>
            <p:nvSpPr>
              <p:cNvPr id="156675" name="Rectangle 3"/>
              <p:cNvSpPr>
                <a:spLocks noChangeArrowheads="1"/>
              </p:cNvSpPr>
              <p:nvPr/>
            </p:nvSpPr>
            <p:spPr bwMode="auto">
              <a:xfrm>
                <a:off x="2245" y="2976"/>
                <a:ext cx="3266" cy="590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6676" name="Text Box 4"/>
              <p:cNvSpPr txBox="1">
                <a:spLocks noChangeArrowheads="1"/>
              </p:cNvSpPr>
              <p:nvPr/>
            </p:nvSpPr>
            <p:spPr bwMode="auto">
              <a:xfrm>
                <a:off x="2290" y="3113"/>
                <a:ext cx="3175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0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Максимальное сгибание конечности</a:t>
                </a:r>
                <a:endParaRPr lang="ru-RU" sz="2000" b="0" dirty="0"/>
              </a:p>
            </p:txBody>
          </p:sp>
        </p:grpSp>
        <p:grpSp>
          <p:nvGrpSpPr>
            <p:cNvPr id="156692" name="Group 20"/>
            <p:cNvGrpSpPr>
              <a:grpSpLocks/>
            </p:cNvGrpSpPr>
            <p:nvPr/>
          </p:nvGrpSpPr>
          <p:grpSpPr bwMode="auto">
            <a:xfrm>
              <a:off x="2018" y="1117"/>
              <a:ext cx="3447" cy="634"/>
              <a:chOff x="158" y="2251"/>
              <a:chExt cx="3312" cy="634"/>
            </a:xfrm>
          </p:grpSpPr>
          <p:sp>
            <p:nvSpPr>
              <p:cNvPr id="156677" name="Rectangle 5"/>
              <p:cNvSpPr>
                <a:spLocks noChangeArrowheads="1"/>
              </p:cNvSpPr>
              <p:nvPr/>
            </p:nvSpPr>
            <p:spPr bwMode="auto">
              <a:xfrm>
                <a:off x="158" y="2251"/>
                <a:ext cx="3312" cy="634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6678" name="Text Box 6"/>
              <p:cNvSpPr txBox="1">
                <a:spLocks noChangeArrowheads="1"/>
              </p:cNvSpPr>
              <p:nvPr/>
            </p:nvSpPr>
            <p:spPr bwMode="auto">
              <a:xfrm>
                <a:off x="295" y="2251"/>
                <a:ext cx="3039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ru-RU" sz="2000" dirty="0"/>
                  <a:t>Прижатие кровоточащего сосуда  в месте повреждения  при помощи</a:t>
                </a:r>
                <a:r>
                  <a:rPr lang="en-US" sz="2000" dirty="0"/>
                  <a:t> </a:t>
                </a:r>
                <a:r>
                  <a:rPr lang="ru-RU" sz="20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давящей повязки</a:t>
                </a:r>
              </a:p>
            </p:txBody>
          </p:sp>
        </p:grpSp>
        <p:grpSp>
          <p:nvGrpSpPr>
            <p:cNvPr id="156694" name="Group 22"/>
            <p:cNvGrpSpPr>
              <a:grpSpLocks/>
            </p:cNvGrpSpPr>
            <p:nvPr/>
          </p:nvGrpSpPr>
          <p:grpSpPr bwMode="auto">
            <a:xfrm>
              <a:off x="2018" y="3566"/>
              <a:ext cx="3447" cy="544"/>
              <a:chOff x="204" y="3657"/>
              <a:chExt cx="3221" cy="544"/>
            </a:xfrm>
          </p:grpSpPr>
          <p:sp>
            <p:nvSpPr>
              <p:cNvPr id="156674" name="Rectangle 2"/>
              <p:cNvSpPr>
                <a:spLocks noChangeArrowheads="1"/>
              </p:cNvSpPr>
              <p:nvPr/>
            </p:nvSpPr>
            <p:spPr bwMode="auto">
              <a:xfrm>
                <a:off x="204" y="3657"/>
                <a:ext cx="3221" cy="544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6682" name="Rectangle 10"/>
              <p:cNvSpPr>
                <a:spLocks noChangeArrowheads="1"/>
              </p:cNvSpPr>
              <p:nvPr/>
            </p:nvSpPr>
            <p:spPr bwMode="auto">
              <a:xfrm>
                <a:off x="295" y="3702"/>
                <a:ext cx="3129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0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Наложение кровоостанавливающего жгута</a:t>
                </a:r>
              </a:p>
            </p:txBody>
          </p:sp>
        </p:grpSp>
        <p:grpSp>
          <p:nvGrpSpPr>
            <p:cNvPr id="156690" name="Group 18"/>
            <p:cNvGrpSpPr>
              <a:grpSpLocks/>
            </p:cNvGrpSpPr>
            <p:nvPr/>
          </p:nvGrpSpPr>
          <p:grpSpPr bwMode="auto">
            <a:xfrm>
              <a:off x="2018" y="1979"/>
              <a:ext cx="3447" cy="545"/>
              <a:chOff x="113" y="890"/>
              <a:chExt cx="3447" cy="545"/>
            </a:xfrm>
          </p:grpSpPr>
          <p:sp>
            <p:nvSpPr>
              <p:cNvPr id="156680" name="Rectangle 8"/>
              <p:cNvSpPr>
                <a:spLocks noChangeArrowheads="1"/>
              </p:cNvSpPr>
              <p:nvPr/>
            </p:nvSpPr>
            <p:spPr bwMode="auto">
              <a:xfrm>
                <a:off x="113" y="890"/>
                <a:ext cx="3447" cy="54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6683" name="Text Box 11"/>
              <p:cNvSpPr txBox="1">
                <a:spLocks noChangeArrowheads="1"/>
              </p:cNvSpPr>
              <p:nvPr/>
            </p:nvSpPr>
            <p:spPr bwMode="auto">
              <a:xfrm>
                <a:off x="113" y="981"/>
                <a:ext cx="3357" cy="252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 sz="2000" dirty="0">
                    <a:effectLst>
                      <a:outerShdw blurRad="38100" dist="38100" dir="2700000" algn="tl">
                        <a:srgbClr val="C0C0C0"/>
                      </a:outerShdw>
                    </a:effectLst>
                  </a:rPr>
                  <a:t>Пальцевое прижатие кровоточащего сосуда</a:t>
                </a:r>
              </a:p>
            </p:txBody>
          </p:sp>
        </p:grpSp>
        <p:grpSp>
          <p:nvGrpSpPr>
            <p:cNvPr id="156691" name="Group 19"/>
            <p:cNvGrpSpPr>
              <a:grpSpLocks/>
            </p:cNvGrpSpPr>
            <p:nvPr/>
          </p:nvGrpSpPr>
          <p:grpSpPr bwMode="auto">
            <a:xfrm>
              <a:off x="2018" y="255"/>
              <a:ext cx="3447" cy="635"/>
              <a:chOff x="2154" y="1525"/>
              <a:chExt cx="3357" cy="635"/>
            </a:xfrm>
          </p:grpSpPr>
          <p:sp>
            <p:nvSpPr>
              <p:cNvPr id="156679" name="Rectangle 7"/>
              <p:cNvSpPr>
                <a:spLocks noChangeArrowheads="1"/>
              </p:cNvSpPr>
              <p:nvPr/>
            </p:nvSpPr>
            <p:spPr bwMode="auto">
              <a:xfrm>
                <a:off x="2154" y="1525"/>
                <a:ext cx="3357" cy="635"/>
              </a:xfrm>
              <a:prstGeom prst="rect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56684" name="Text Box 12"/>
              <p:cNvSpPr txBox="1">
                <a:spLocks noChangeArrowheads="1"/>
              </p:cNvSpPr>
              <p:nvPr/>
            </p:nvSpPr>
            <p:spPr bwMode="auto">
              <a:xfrm>
                <a:off x="2245" y="1525"/>
                <a:ext cx="3175" cy="63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/>
              <a:p>
                <a:r>
                  <a:rPr lang="ru-RU" sz="2000" dirty="0"/>
                  <a:t>Придание поврежденной части тела возвышенного положения по  отношению к туловищу</a:t>
                </a:r>
                <a:endParaRPr lang="ru-RU" sz="2000" b="0" dirty="0"/>
              </a:p>
            </p:txBody>
          </p:sp>
        </p:grpSp>
        <p:sp>
          <p:nvSpPr>
            <p:cNvPr id="156707" name="AutoShape 35"/>
            <p:cNvSpPr>
              <a:spLocks noChangeArrowheads="1"/>
            </p:cNvSpPr>
            <p:nvPr/>
          </p:nvSpPr>
          <p:spPr bwMode="auto">
            <a:xfrm>
              <a:off x="1156" y="527"/>
              <a:ext cx="862" cy="90"/>
            </a:xfrm>
            <a:prstGeom prst="rightArrow">
              <a:avLst>
                <a:gd name="adj1" fmla="val 50000"/>
                <a:gd name="adj2" fmla="val 239444"/>
              </a:avLst>
            </a:prstGeom>
            <a:solidFill>
              <a:srgbClr val="FFB8A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708" name="AutoShape 36"/>
            <p:cNvSpPr>
              <a:spLocks noChangeArrowheads="1"/>
            </p:cNvSpPr>
            <p:nvPr/>
          </p:nvSpPr>
          <p:spPr bwMode="auto">
            <a:xfrm>
              <a:off x="1156" y="1389"/>
              <a:ext cx="862" cy="90"/>
            </a:xfrm>
            <a:prstGeom prst="rightArrow">
              <a:avLst>
                <a:gd name="adj1" fmla="val 50000"/>
                <a:gd name="adj2" fmla="val 239444"/>
              </a:avLst>
            </a:prstGeom>
            <a:solidFill>
              <a:srgbClr val="FFB8A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709" name="AutoShape 37"/>
            <p:cNvSpPr>
              <a:spLocks noChangeArrowheads="1"/>
            </p:cNvSpPr>
            <p:nvPr/>
          </p:nvSpPr>
          <p:spPr bwMode="auto">
            <a:xfrm>
              <a:off x="1156" y="2205"/>
              <a:ext cx="862" cy="90"/>
            </a:xfrm>
            <a:prstGeom prst="rightArrow">
              <a:avLst>
                <a:gd name="adj1" fmla="val 50000"/>
                <a:gd name="adj2" fmla="val 239444"/>
              </a:avLst>
            </a:prstGeom>
            <a:solidFill>
              <a:srgbClr val="FFB8A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710" name="AutoShape 38"/>
            <p:cNvSpPr>
              <a:spLocks noChangeArrowheads="1"/>
            </p:cNvSpPr>
            <p:nvPr/>
          </p:nvSpPr>
          <p:spPr bwMode="auto">
            <a:xfrm>
              <a:off x="1156" y="2976"/>
              <a:ext cx="862" cy="90"/>
            </a:xfrm>
            <a:prstGeom prst="rightArrow">
              <a:avLst>
                <a:gd name="adj1" fmla="val 50000"/>
                <a:gd name="adj2" fmla="val 239444"/>
              </a:avLst>
            </a:prstGeom>
            <a:solidFill>
              <a:srgbClr val="FFB8A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56711" name="AutoShape 39"/>
            <p:cNvSpPr>
              <a:spLocks noChangeArrowheads="1"/>
            </p:cNvSpPr>
            <p:nvPr/>
          </p:nvSpPr>
          <p:spPr bwMode="auto">
            <a:xfrm>
              <a:off x="1156" y="3793"/>
              <a:ext cx="862" cy="90"/>
            </a:xfrm>
            <a:prstGeom prst="rightArrow">
              <a:avLst>
                <a:gd name="adj1" fmla="val 50000"/>
                <a:gd name="adj2" fmla="val 239444"/>
              </a:avLst>
            </a:prstGeom>
            <a:solidFill>
              <a:srgbClr val="FFB8A7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</p:grpSp>
    </p:spTree>
    <p:extLst>
      <p:ext uri="{BB962C8B-B14F-4D97-AF65-F5344CB8AC3E}">
        <p14:creationId xmlns:p14="http://schemas.microsoft.com/office/powerpoint/2010/main" xmlns="" val="4273148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6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6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56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3" dur="1000"/>
                                        <p:tgtEl>
                                          <p:spTgt spid="156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8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7" name="Picture 5" descr="Картинка 115 из 129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lum contrast="30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484313"/>
            <a:ext cx="5689600" cy="2952750"/>
          </a:xfrm>
          <a:prstGeom prst="rect">
            <a:avLst/>
          </a:prstGeom>
          <a:noFill/>
          <a:ln w="28575">
            <a:solidFill>
              <a:schemeClr val="accent2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9402" name="Text Box 10"/>
          <p:cNvSpPr txBox="1">
            <a:spLocks noChangeArrowheads="1"/>
          </p:cNvSpPr>
          <p:nvPr/>
        </p:nvSpPr>
        <p:spPr bwMode="auto">
          <a:xfrm>
            <a:off x="1258888" y="4724400"/>
            <a:ext cx="6481762" cy="192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ru-RU" sz="2000" dirty="0"/>
              <a:t>А - кровотечение из раны</a:t>
            </a:r>
          </a:p>
          <a:p>
            <a:pPr algn="l">
              <a:spcBef>
                <a:spcPct val="50000"/>
              </a:spcBef>
            </a:pPr>
            <a:r>
              <a:rPr lang="ru-RU" sz="2000" dirty="0"/>
              <a:t>Б - прижатие кровоточащего сосуда </a:t>
            </a:r>
          </a:p>
          <a:p>
            <a:pPr algn="l">
              <a:spcBef>
                <a:spcPct val="50000"/>
              </a:spcBef>
            </a:pPr>
            <a:r>
              <a:rPr lang="ru-RU" sz="2000" dirty="0"/>
              <a:t>В - давящая повязка (поверх раны накладывают несколько слоев марли, плотный комок ваты и туго бинтуют)</a:t>
            </a:r>
          </a:p>
        </p:txBody>
      </p:sp>
      <p:sp>
        <p:nvSpPr>
          <p:cNvPr id="59408" name="Rectangle 16"/>
          <p:cNvSpPr>
            <a:spLocks noGrp="1" noChangeArrowheads="1"/>
          </p:cNvSpPr>
          <p:nvPr>
            <p:ph type="title"/>
          </p:nvPr>
        </p:nvSpPr>
        <p:spPr>
          <a:xfrm>
            <a:off x="455613" y="260350"/>
            <a:ext cx="8364537" cy="720725"/>
          </a:xfrm>
        </p:spPr>
        <p:txBody>
          <a:bodyPr>
            <a:normAutofit fontScale="90000"/>
          </a:bodyPr>
          <a:lstStyle/>
          <a:p>
            <a:r>
              <a:rPr lang="ru-RU" sz="2800" b="1" dirty="0">
                <a:solidFill>
                  <a:srgbClr val="C00000"/>
                </a:solidFill>
              </a:rPr>
              <a:t>Прижатие кровоточащего сосуда  в месте повреждения  при помощи </a:t>
            </a:r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давящей повязки</a:t>
            </a:r>
          </a:p>
        </p:txBody>
      </p:sp>
    </p:spTree>
    <p:extLst>
      <p:ext uri="{BB962C8B-B14F-4D97-AF65-F5344CB8AC3E}">
        <p14:creationId xmlns:p14="http://schemas.microsoft.com/office/powerpoint/2010/main" xmlns="" val="1143530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/>
          <p:cNvSpPr>
            <a:spLocks noChangeArrowheads="1"/>
          </p:cNvSpPr>
          <p:nvPr/>
        </p:nvSpPr>
        <p:spPr bwMode="auto">
          <a:xfrm>
            <a:off x="3276600" y="1064925"/>
            <a:ext cx="5616575" cy="550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/>
          <a:p>
            <a:pPr algn="l"/>
            <a:r>
              <a:rPr lang="ru-RU" sz="2400" dirty="0"/>
              <a:t>Этот способ дает возможность подготовиться к основательному прекращению кровотечения, подготовить жгут, закрутку и т.д.</a:t>
            </a:r>
          </a:p>
          <a:p>
            <a:endParaRPr lang="ru-RU" sz="2400" dirty="0"/>
          </a:p>
          <a:p>
            <a:pPr algn="l"/>
            <a:r>
              <a:rPr lang="ru-RU" sz="2400" dirty="0"/>
              <a:t>Прижимать артерии к костным выступам лучше всего в определенных, наиболее удобных для этого точках, где хорошо прощупывается пульс</a:t>
            </a:r>
          </a:p>
          <a:p>
            <a:pPr algn="l"/>
            <a:endParaRPr lang="ru-RU" sz="2400" dirty="0"/>
          </a:p>
          <a:p>
            <a:pPr algn="l"/>
            <a:r>
              <a:rPr lang="ru-RU" sz="2400" dirty="0"/>
              <a:t>Прижать артерию можно большим пальцем, ладонью, ребром ладони, кулаком</a:t>
            </a:r>
          </a:p>
          <a:p>
            <a:pPr algn="l"/>
            <a:r>
              <a:rPr lang="ru-RU" sz="2000" dirty="0"/>
              <a:t> </a:t>
            </a:r>
          </a:p>
          <a:p>
            <a:pPr algn="l"/>
            <a:endParaRPr lang="ru-RU" sz="2000" dirty="0">
              <a:solidFill>
                <a:srgbClr val="3333CC"/>
              </a:solidFill>
            </a:endParaRPr>
          </a:p>
        </p:txBody>
      </p:sp>
      <p:sp>
        <p:nvSpPr>
          <p:cNvPr id="137219" name="Rectangle 3"/>
          <p:cNvSpPr>
            <a:spLocks noGrp="1" noChangeArrowheads="1"/>
          </p:cNvSpPr>
          <p:nvPr>
            <p:ph type="title"/>
          </p:nvPr>
        </p:nvSpPr>
        <p:spPr>
          <a:xfrm>
            <a:off x="395288" y="188913"/>
            <a:ext cx="8748712" cy="382587"/>
          </a:xfrm>
        </p:spPr>
        <p:txBody>
          <a:bodyPr>
            <a:normAutofit fontScale="90000"/>
          </a:bodyPr>
          <a:lstStyle/>
          <a:p>
            <a:r>
              <a:rPr lang="ru-RU" dirty="0"/>
              <a:t> </a:t>
            </a:r>
            <a:endParaRPr lang="ru-RU" sz="2800" b="1" dirty="0">
              <a:solidFill>
                <a:srgbClr val="6666FF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137236" name="Group 20"/>
          <p:cNvGrpSpPr>
            <a:grpSpLocks/>
          </p:cNvGrpSpPr>
          <p:nvPr/>
        </p:nvGrpSpPr>
        <p:grpSpPr bwMode="auto">
          <a:xfrm>
            <a:off x="468313" y="1414463"/>
            <a:ext cx="2016125" cy="4821237"/>
            <a:chOff x="295" y="891"/>
            <a:chExt cx="1270" cy="3037"/>
          </a:xfrm>
        </p:grpSpPr>
        <p:pic>
          <p:nvPicPr>
            <p:cNvPr id="137233" name="Picture 17"/>
            <p:cNvPicPr>
              <a:picLocks noChangeAspect="1" noChangeArrowheads="1"/>
            </p:cNvPicPr>
            <p:nvPr/>
          </p:nvPicPr>
          <p:blipFill>
            <a:blip r:embed="rId2">
              <a:lum bright="-18000" contrast="54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891"/>
              <a:ext cx="1270" cy="1270"/>
            </a:xfrm>
            <a:prstGeom prst="rect">
              <a:avLst/>
            </a:prstGeom>
            <a:noFill/>
            <a:ln w="28575">
              <a:solidFill>
                <a:schemeClr val="bg2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7234" name="Picture 18"/>
            <p:cNvPicPr>
              <a:picLocks noChangeAspect="1" noChangeArrowheads="1"/>
            </p:cNvPicPr>
            <p:nvPr/>
          </p:nvPicPr>
          <p:blipFill>
            <a:blip r:embed="rId3">
              <a:lum bright="-18000" contrast="6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5" y="2568"/>
              <a:ext cx="1258" cy="1360"/>
            </a:xfrm>
            <a:prstGeom prst="rect">
              <a:avLst/>
            </a:prstGeom>
            <a:noFill/>
            <a:ln w="28575">
              <a:solidFill>
                <a:schemeClr val="bg2"/>
              </a:solidFill>
              <a:miter lim="800000"/>
              <a:headEnd/>
              <a:tailEnd/>
            </a:ln>
            <a:effectLst>
              <a:outerShdw dist="107763" dir="18900000" algn="ctr" rotWithShape="0">
                <a:srgbClr val="808080">
                  <a:alpha val="5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37235" name="Rectangle 19"/>
          <p:cNvSpPr>
            <a:spLocks noChangeArrowheads="1"/>
          </p:cNvSpPr>
          <p:nvPr/>
        </p:nvSpPr>
        <p:spPr bwMode="auto">
          <a:xfrm>
            <a:off x="250825" y="188913"/>
            <a:ext cx="8713788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Пальцевое прижатие кровоточащего сосуда</a:t>
            </a:r>
            <a:br>
              <a:rPr lang="ru-RU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ru-RU" sz="2800" b="1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829330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7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7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7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72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30" name="Rectangle 6"/>
          <p:cNvSpPr>
            <a:spLocks noChangeArrowheads="1"/>
          </p:cNvSpPr>
          <p:nvPr/>
        </p:nvSpPr>
        <p:spPr bwMode="auto">
          <a:xfrm>
            <a:off x="1835150" y="765175"/>
            <a:ext cx="691356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/>
            <a:r>
              <a:rPr lang="ru-RU" sz="2000">
                <a:solidFill>
                  <a:srgbClr val="E4160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77831" name="Rectangle 7"/>
          <p:cNvSpPr>
            <a:spLocks noChangeArrowheads="1"/>
          </p:cNvSpPr>
          <p:nvPr/>
        </p:nvSpPr>
        <p:spPr bwMode="auto">
          <a:xfrm>
            <a:off x="4356100" y="1125538"/>
            <a:ext cx="4537075" cy="5280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l">
              <a:buClr>
                <a:srgbClr val="FF0000"/>
              </a:buClr>
              <a:buFont typeface="Wingdings" pitchFamily="2" charset="2"/>
              <a:buChar char="Ø"/>
            </a:pPr>
            <a:r>
              <a:rPr lang="ru-RU" sz="1800" b="0" dirty="0"/>
              <a:t>для предупреждения ущемления кожи под жгут подложить одежду (или ткань)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Ø"/>
            </a:pPr>
            <a:r>
              <a:rPr lang="ru-RU" sz="1800" b="0" dirty="0"/>
              <a:t>завести жгут за поврежденную конечность выше раны и растянуть с максимальным усилием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Ø"/>
            </a:pPr>
            <a:r>
              <a:rPr lang="ru-RU" sz="1800" b="0" dirty="0"/>
              <a:t>прижать первый тур жгута и убедиться в отсутствии пульса на артерии,  ниже наложенного жгута 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Ø"/>
            </a:pPr>
            <a:r>
              <a:rPr lang="ru-RU" sz="1800" b="0" dirty="0"/>
              <a:t>наложить следующие туры жгута с меньшим усилием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Ø"/>
            </a:pPr>
            <a:r>
              <a:rPr lang="ru-RU" sz="1800" b="0" dirty="0"/>
              <a:t>жгут затягивать только до остановки кровотечения, далее затягивание прекратить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Ø"/>
            </a:pPr>
            <a:r>
              <a:rPr lang="ru-RU" sz="1800" b="0" dirty="0"/>
              <a:t>обернуть петлю–застежку вокруг жгута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Ø"/>
            </a:pPr>
            <a:r>
              <a:rPr lang="ru-RU" sz="1800" b="0" dirty="0"/>
              <a:t>оттянуть петлю и завести под свободный конец жгута</a:t>
            </a:r>
          </a:p>
          <a:p>
            <a:pPr algn="l">
              <a:buClr>
                <a:srgbClr val="FF0000"/>
              </a:buClr>
              <a:buFont typeface="Wingdings" pitchFamily="2" charset="2"/>
              <a:buChar char="Ø"/>
            </a:pPr>
            <a:r>
              <a:rPr lang="ru-RU" sz="1800" b="0" dirty="0"/>
              <a:t>под жгут положить записку с указанием   времени  его наложения</a:t>
            </a:r>
            <a:r>
              <a:rPr lang="ru-RU" sz="1600" b="0" dirty="0">
                <a:solidFill>
                  <a:schemeClr val="accent2"/>
                </a:solidFill>
              </a:rPr>
              <a:t/>
            </a:r>
            <a:br>
              <a:rPr lang="ru-RU" sz="1600" b="0" dirty="0">
                <a:solidFill>
                  <a:schemeClr val="accent2"/>
                </a:solidFill>
              </a:rPr>
            </a:br>
            <a:endParaRPr lang="ru-RU" sz="1600" b="0" dirty="0"/>
          </a:p>
        </p:txBody>
      </p:sp>
      <p:sp>
        <p:nvSpPr>
          <p:cNvPr id="77834" name="Rectangle 10"/>
          <p:cNvSpPr>
            <a:spLocks noGrp="1" noChangeArrowheads="1"/>
          </p:cNvSpPr>
          <p:nvPr>
            <p:ph type="title"/>
          </p:nvPr>
        </p:nvSpPr>
        <p:spPr>
          <a:xfrm>
            <a:off x="179388" y="260350"/>
            <a:ext cx="8785225" cy="647700"/>
          </a:xfrm>
        </p:spPr>
        <p:txBody>
          <a:bodyPr/>
          <a:lstStyle/>
          <a:p>
            <a:r>
              <a:rPr lang="ru-RU" sz="2800" b="1" dirty="0">
                <a:solidFill>
                  <a:srgbClr val="C00000"/>
                </a:solidFill>
              </a:rPr>
              <a:t>Техника наложения</a:t>
            </a:r>
            <a:r>
              <a:rPr lang="ru-RU" sz="2800" dirty="0">
                <a:solidFill>
                  <a:srgbClr val="C00000"/>
                </a:solidFill>
              </a:rPr>
              <a:t> </a:t>
            </a:r>
            <a:r>
              <a:rPr lang="ru-RU" sz="2800" b="1" dirty="0">
                <a:solidFill>
                  <a:srgbClr val="C00000"/>
                </a:solidFill>
              </a:rPr>
              <a:t>кровоостанавливающего жгута.</a:t>
            </a:r>
          </a:p>
        </p:txBody>
      </p:sp>
      <p:sp>
        <p:nvSpPr>
          <p:cNvPr id="77836" name="Text Box 12"/>
          <p:cNvSpPr txBox="1">
            <a:spLocks noChangeArrowheads="1"/>
          </p:cNvSpPr>
          <p:nvPr/>
        </p:nvSpPr>
        <p:spPr bwMode="auto">
          <a:xfrm>
            <a:off x="16669" y="4005263"/>
            <a:ext cx="4356100" cy="2339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FF33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b="1" dirty="0">
                <a:solidFill>
                  <a:srgbClr val="FF0000"/>
                </a:solidFill>
              </a:rPr>
              <a:t>ЗАПОМНИ:</a:t>
            </a:r>
          </a:p>
          <a:p>
            <a:pPr>
              <a:spcBef>
                <a:spcPct val="50000"/>
              </a:spcBef>
            </a:pPr>
            <a:r>
              <a:rPr lang="ru-RU" sz="1800" b="1" dirty="0">
                <a:solidFill>
                  <a:srgbClr val="FF0000"/>
                </a:solidFill>
              </a:rPr>
              <a:t>При правильно наложенном жгуте:</a:t>
            </a:r>
          </a:p>
          <a:p>
            <a:pPr algn="l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1800" dirty="0"/>
              <a:t> кровотечение из раны прекращается </a:t>
            </a:r>
          </a:p>
          <a:p>
            <a:pPr algn="l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1800" dirty="0"/>
              <a:t>исчезает пульс </a:t>
            </a:r>
          </a:p>
          <a:p>
            <a:pPr algn="l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q"/>
            </a:pPr>
            <a:r>
              <a:rPr lang="ru-RU" sz="1800" dirty="0"/>
              <a:t>бледнеют кожные покровы ниже места его наложения </a:t>
            </a:r>
          </a:p>
        </p:txBody>
      </p:sp>
      <p:pic>
        <p:nvPicPr>
          <p:cNvPr id="77837" name="Picture 13" descr="17066[1]"/>
          <p:cNvPicPr>
            <a:picLocks noChangeAspect="1" noChangeArrowheads="1"/>
          </p:cNvPicPr>
          <p:nvPr/>
        </p:nvPicPr>
        <p:blipFill>
          <a:blip r:embed="rId2">
            <a:lum bright="-12000" contrast="4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0825" y="1125538"/>
            <a:ext cx="3887788" cy="2546350"/>
          </a:xfrm>
          <a:prstGeom prst="rect">
            <a:avLst/>
          </a:prstGeom>
          <a:noFill/>
          <a:ln w="28575">
            <a:solidFill>
              <a:schemeClr val="bg2"/>
            </a:solidFill>
            <a:miter lim="800000"/>
            <a:headEnd/>
            <a:tailEnd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6172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78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7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78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78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78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31" grpId="0"/>
      <p:bldP spid="77836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</TotalTime>
  <Words>552</Words>
  <Application>Microsoft Office PowerPoint</Application>
  <PresentationFormat>Экран (4:3)</PresentationFormat>
  <Paragraphs>109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 </vt:lpstr>
      <vt:lpstr>Слайд 2</vt:lpstr>
      <vt:lpstr>Виды травм</vt:lpstr>
      <vt:lpstr>Как оказать ПМП пострадавшему в ДТП при сильном ушибе живота</vt:lpstr>
      <vt:lpstr>В каком положении эвакуируется пострадавший в ДТП с вывихом бедра? </vt:lpstr>
      <vt:lpstr>Как правильно надеть на пострадавшего рубашку, пиджак при ранении руки</vt:lpstr>
      <vt:lpstr>Что необходимо сделать для освобождения дыхательных путей пострадавшего</vt:lpstr>
      <vt:lpstr>Какие лекарственные препараты являются обезболивающими?</vt:lpstr>
      <vt:lpstr>Где надо определять пульс, если пострадавший без сознания? </vt:lpstr>
      <vt:lpstr>Последовательность оказания  первой доврачебной  помощи</vt:lpstr>
      <vt:lpstr>Виды кровотечений</vt:lpstr>
      <vt:lpstr>Характеристика  кровотечений</vt:lpstr>
      <vt:lpstr>СПОСОБЫ временной остановки кровотечения</vt:lpstr>
      <vt:lpstr>Прижатие кровоточащего сосуда  в месте повреждения  при помощи давящей повязки</vt:lpstr>
      <vt:lpstr> </vt:lpstr>
      <vt:lpstr>Техника наложения кровоостанавливающего жгута.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User</dc:creator>
  <cp:lastModifiedBy>Учитель</cp:lastModifiedBy>
  <cp:revision>13</cp:revision>
  <dcterms:created xsi:type="dcterms:W3CDTF">2015-04-25T15:19:26Z</dcterms:created>
  <dcterms:modified xsi:type="dcterms:W3CDTF">2015-04-29T04:13:45Z</dcterms:modified>
</cp:coreProperties>
</file>